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1" r:id="rId6"/>
    <p:sldId id="264" r:id="rId7"/>
    <p:sldId id="262" r:id="rId8"/>
    <p:sldId id="265" r:id="rId9"/>
    <p:sldId id="266" r:id="rId10"/>
    <p:sldId id="267" r:id="rId11"/>
    <p:sldId id="268" r:id="rId12"/>
    <p:sldId id="269" r:id="rId13"/>
    <p:sldId id="274" r:id="rId14"/>
    <p:sldId id="270" r:id="rId15"/>
    <p:sldId id="271" r:id="rId16"/>
    <p:sldId id="272" r:id="rId17"/>
    <p:sldId id="273"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4E8595-EC1C-435A-80AB-60AA6CC45497}" type="datetimeFigureOut">
              <a:rPr lang="en-US" smtClean="0"/>
              <a:pPr/>
              <a:t>3/12/2020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5D5FC3-8610-4B07-8041-4B6176A6177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r-Latn-RS" smtClean="0"/>
              <a:t>i</a:t>
            </a:r>
            <a:endParaRPr lang="en-US"/>
          </a:p>
        </p:txBody>
      </p:sp>
      <p:sp>
        <p:nvSpPr>
          <p:cNvPr id="4" name="Slide Number Placeholder 3"/>
          <p:cNvSpPr>
            <a:spLocks noGrp="1"/>
          </p:cNvSpPr>
          <p:nvPr>
            <p:ph type="sldNum" sz="quarter" idx="10"/>
          </p:nvPr>
        </p:nvSpPr>
        <p:spPr/>
        <p:txBody>
          <a:bodyPr/>
          <a:lstStyle/>
          <a:p>
            <a:fld id="{665D5FC3-8610-4B07-8041-4B6176A61775}"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336A14-A4C5-4638-9321-E927BF6ECFD4}"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336A14-A4C5-4638-9321-E927BF6ECFD4}"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336A14-A4C5-4638-9321-E927BF6ECFD4}"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336A14-A4C5-4638-9321-E927BF6ECFD4}"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336A14-A4C5-4638-9321-E927BF6ECFD4}" type="datetimeFigureOut">
              <a:rPr lang="en-US" smtClean="0"/>
              <a:pPr/>
              <a:t>3/12/2020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336A14-A4C5-4638-9321-E927BF6ECFD4}" type="datetimeFigureOut">
              <a:rPr lang="en-US" smtClean="0"/>
              <a:pPr/>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336A14-A4C5-4638-9321-E927BF6ECFD4}" type="datetimeFigureOut">
              <a:rPr lang="en-US" smtClean="0"/>
              <a:pPr/>
              <a:t>3/12/2020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336A14-A4C5-4638-9321-E927BF6ECFD4}" type="datetimeFigureOut">
              <a:rPr lang="en-US" smtClean="0"/>
              <a:pPr/>
              <a:t>3/12/2020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336A14-A4C5-4638-9321-E927BF6ECFD4}" type="datetimeFigureOut">
              <a:rPr lang="en-US" smtClean="0"/>
              <a:pPr/>
              <a:t>3/12/2020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336A14-A4C5-4638-9321-E927BF6ECFD4}" type="datetimeFigureOut">
              <a:rPr lang="en-US" smtClean="0"/>
              <a:pPr/>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336A14-A4C5-4638-9321-E927BF6ECFD4}" type="datetimeFigureOut">
              <a:rPr lang="en-US" smtClean="0"/>
              <a:pPr/>
              <a:t>3/12/2020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165A77-EA22-4DB7-8671-3157A4A75F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36A14-A4C5-4638-9321-E927BF6ECFD4}" type="datetimeFigureOut">
              <a:rPr lang="en-US" smtClean="0"/>
              <a:pPr/>
              <a:t>3/12/2020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165A77-EA22-4DB7-8671-3157A4A75F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Mehani</a:t>
            </a:r>
            <a:r>
              <a:rPr lang="sr-Latn-RS" smtClean="0"/>
              <a:t>zmi odbrane u psihologiji ometenost</a:t>
            </a: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mtClean="0"/>
              <a:t>P</a:t>
            </a:r>
            <a:r>
              <a:rPr lang="sr-Latn-RS" smtClean="0"/>
              <a:t>rojekcija u objašnjenju predrasuda</a:t>
            </a:r>
            <a:endParaRPr lang="en-US"/>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smtClean="0"/>
              <a:t>P</a:t>
            </a:r>
            <a:r>
              <a:rPr lang="sr-Latn-RS" smtClean="0"/>
              <a:t>sihodinamski orjentisani autori u mehanizmima odbrane vide objašnjenje za nastanak predrasuda prema manjinskim grupama, pa tako i osobama sa ometenošću</a:t>
            </a:r>
          </a:p>
          <a:p>
            <a:r>
              <a:rPr lang="en-US" smtClean="0"/>
              <a:t>S</a:t>
            </a:r>
            <a:r>
              <a:rPr lang="sr-Latn-RS" smtClean="0"/>
              <a:t>opstvena osećanja nelagode i inferiornosti se projektuju na osobe sa ometenošću koje postaju nesigurne, osiromašene, slabije od nas tipičnih, zavisne, zavidne i sl.</a:t>
            </a:r>
          </a:p>
          <a:p>
            <a:r>
              <a:rPr lang="en-US" smtClean="0"/>
              <a:t>P</a:t>
            </a:r>
            <a:r>
              <a:rPr lang="sr-Latn-RS" smtClean="0"/>
              <a:t>rojekciju izaziva ili neka osobenost objekta stava (invalidnost) ili iracionalni strahovi i fantazije (zaraziće nas tuđe nesreća)</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sr-Latn-RS" smtClean="0"/>
              <a:t>Potiskivanje</a:t>
            </a:r>
            <a:endParaRPr lang="en-US"/>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smtClean="0"/>
              <a:t>predstavlja osnovnu matricu svih mehanizama odbrane</a:t>
            </a:r>
            <a:endParaRPr lang="sr-Latn-RS" smtClean="0"/>
          </a:p>
          <a:p>
            <a:r>
              <a:rPr lang="en-US" smtClean="0"/>
              <a:t>Vezuje</a:t>
            </a:r>
            <a:r>
              <a:rPr lang="sr-Latn-RS" smtClean="0"/>
              <a:t> se</a:t>
            </a:r>
            <a:r>
              <a:rPr lang="en-US" smtClean="0"/>
              <a:t> za nemogućnost ega da se suoči sa unutrašnjim neprijatnim nagonskim impulsima ili nedozvoljenim afektima</a:t>
            </a:r>
            <a:endParaRPr lang="sr-Latn-RS" smtClean="0"/>
          </a:p>
          <a:p>
            <a:r>
              <a:rPr lang="en-US" smtClean="0"/>
              <a:t>predstavlja branu ega koja služi tome da nesvesni sadržaji ne </a:t>
            </a:r>
            <a:r>
              <a:rPr lang="sr-Latn-RS" smtClean="0"/>
              <a:t>dolaze </a:t>
            </a:r>
            <a:r>
              <a:rPr lang="en-US" smtClean="0"/>
              <a:t>do svesti </a:t>
            </a:r>
            <a:r>
              <a:rPr lang="sr-Latn-RS" smtClean="0"/>
              <a:t>i </a:t>
            </a:r>
            <a:r>
              <a:rPr lang="en-US" smtClean="0"/>
              <a:t>podrazumeva stalno trošenje psihičke energije</a:t>
            </a:r>
            <a:endParaRPr lang="sr-Latn-RS" smtClean="0"/>
          </a:p>
          <a:p>
            <a:r>
              <a:rPr lang="en-US" smtClean="0"/>
              <a:t>U</a:t>
            </a:r>
            <a:r>
              <a:rPr lang="sr-Latn-RS" smtClean="0"/>
              <a:t> odnosu na saznanje o ometenosti, koje su razlike između potiskivanja i poricanja?</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Latn-RS" smtClean="0"/>
              <a:t>Regresija</a:t>
            </a:r>
            <a:endParaRPr lang="en-US"/>
          </a:p>
        </p:txBody>
      </p:sp>
      <p:sp>
        <p:nvSpPr>
          <p:cNvPr id="3" name="Content Placeholder 2"/>
          <p:cNvSpPr>
            <a:spLocks noGrp="1"/>
          </p:cNvSpPr>
          <p:nvPr>
            <p:ph idx="1"/>
          </p:nvPr>
        </p:nvSpPr>
        <p:spPr>
          <a:xfrm>
            <a:off x="457200" y="990600"/>
            <a:ext cx="8229600" cy="5410200"/>
          </a:xfrm>
        </p:spPr>
        <p:txBody>
          <a:bodyPr>
            <a:normAutofit fontScale="77500" lnSpcReduction="20000"/>
          </a:bodyPr>
          <a:lstStyle/>
          <a:p>
            <a:r>
              <a:rPr lang="sr-Latn-RS" smtClean="0"/>
              <a:t>I</a:t>
            </a:r>
            <a:r>
              <a:rPr lang="en-US" smtClean="0"/>
              <a:t>spoljavanje ponašanja koje karakterišu ranije, prevaziđene razvojne faze</a:t>
            </a:r>
            <a:endParaRPr lang="sr-Latn-RS" smtClean="0"/>
          </a:p>
          <a:p>
            <a:r>
              <a:rPr lang="en-US" smtClean="0"/>
              <a:t>deca </a:t>
            </a:r>
            <a:r>
              <a:rPr lang="sr-Latn-RS" smtClean="0"/>
              <a:t>je </a:t>
            </a:r>
            <a:r>
              <a:rPr lang="en-US" smtClean="0"/>
              <a:t>koriste da </a:t>
            </a:r>
            <a:r>
              <a:rPr lang="sr-Latn-RS" smtClean="0"/>
              <a:t>bi </a:t>
            </a:r>
            <a:r>
              <a:rPr lang="en-US" smtClean="0"/>
              <a:t>funkcioni</a:t>
            </a:r>
            <a:r>
              <a:rPr lang="sr-Latn-RS" smtClean="0"/>
              <a:t>sala</a:t>
            </a:r>
            <a:r>
              <a:rPr lang="en-US" smtClean="0"/>
              <a:t> po principu zadovoljstva, onda kada im</a:t>
            </a:r>
            <a:r>
              <a:rPr lang="sr-Latn-RS" smtClean="0"/>
              <a:t> se </a:t>
            </a:r>
            <a:r>
              <a:rPr lang="en-US" smtClean="0"/>
              <a:t>nameć</a:t>
            </a:r>
            <a:r>
              <a:rPr lang="sr-Latn-RS" smtClean="0"/>
              <a:t>u</a:t>
            </a:r>
            <a:r>
              <a:rPr lang="en-US" smtClean="0"/>
              <a:t> ograničenja </a:t>
            </a:r>
            <a:r>
              <a:rPr lang="sr-Latn-RS" smtClean="0"/>
              <a:t>(još uvek nema konflikta)</a:t>
            </a:r>
            <a:endParaRPr lang="sr-Latn-RS" smtClean="0"/>
          </a:p>
          <a:p>
            <a:r>
              <a:rPr lang="en-US" smtClean="0"/>
              <a:t>kod odraslih, onda kada se u dovoljnoj meri ne koriste kognitivne sposobnosti (kako bi se izbegao npr. neprijatan uvid) već se ispoljavaju iracionalni emocionalni odgovori koji liče na adolescentno ili čak dečje (npr. inat, prkos).</a:t>
            </a:r>
            <a:endParaRPr lang="sr-Latn-RS" smtClean="0"/>
          </a:p>
          <a:p>
            <a:pPr>
              <a:buNone/>
            </a:pPr>
            <a:r>
              <a:rPr lang="en-US" smtClean="0"/>
              <a:t> </a:t>
            </a:r>
          </a:p>
          <a:p>
            <a:r>
              <a:rPr lang="sr-Latn-RS" smtClean="0"/>
              <a:t>P</a:t>
            </a:r>
            <a:r>
              <a:rPr lang="en-US" smtClean="0"/>
              <a:t>o pravilu </a:t>
            </a:r>
            <a:r>
              <a:rPr lang="sr-Latn-RS" smtClean="0"/>
              <a:t>se </a:t>
            </a:r>
            <a:r>
              <a:rPr lang="en-US" smtClean="0"/>
              <a:t>javlja kao reakcija na </a:t>
            </a:r>
            <a:r>
              <a:rPr lang="en-US" b="1" smtClean="0"/>
              <a:t>gubitak telesne funksije</a:t>
            </a:r>
            <a:endParaRPr lang="sr-Latn-RS" b="1" smtClean="0"/>
          </a:p>
          <a:p>
            <a:r>
              <a:rPr lang="en-US" smtClean="0"/>
              <a:t>Kasnije, čak i kod dobro adaptiranih osoba sa ometenošću može biti isprovocirana frustracijom njihovih potreba tj. nepostojanjem alternativnih puteva za zadovoljavanje potreba. </a:t>
            </a:r>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a:p>
        </p:txBody>
      </p:sp>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sr-Latn-CS" smtClean="0"/>
              <a:t>Kod dece sa ometennošću česta su regresivna ponašanja (zacenjivanje,valjanje po podu, nekontrolisano uzimanje hrane ili slatkiša i sl.) i funkcionisanje po principu zadovoljstva. </a:t>
            </a:r>
          </a:p>
          <a:p>
            <a:r>
              <a:rPr lang="sr-Latn-CS" smtClean="0"/>
              <a:t>Teškoće u prihvatanju principa realnosti, odnosno mogućnost odlaganja zadovoljstva mogu biti u vezi sa </a:t>
            </a:r>
            <a:r>
              <a:rPr lang="sr-Latn-CS" b="1" smtClean="0"/>
              <a:t>smanjenim intelektualnim sposobnostima </a:t>
            </a:r>
            <a:r>
              <a:rPr lang="sr-Latn-CS" smtClean="0"/>
              <a:t>koje onemogućavaju sticanje uvida u neadekvatnost regresivnog ponašanja, što vodi tome da je samodisciplina smanjena. Regresivna ponašanja se mogu javljati i kao reakcije na rehabilitacijske mere koje teže prevazilaženju principa zadovoljstva.</a:t>
            </a:r>
            <a:endParaRPr lang="en-US" smtClean="0"/>
          </a:p>
          <a:p>
            <a:r>
              <a:rPr lang="en-US" smtClean="0"/>
              <a:t>R</a:t>
            </a:r>
            <a:r>
              <a:rPr lang="sr-Latn-RS" smtClean="0"/>
              <a:t>egresivna ponašanja/regresija kao m.o.</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sr-Latn-RS" smtClean="0"/>
              <a:t>Reaktivna formacija</a:t>
            </a:r>
            <a:endParaRPr lang="en-US"/>
          </a:p>
        </p:txBody>
      </p:sp>
      <p:sp>
        <p:nvSpPr>
          <p:cNvPr id="3" name="Content Placeholder 2"/>
          <p:cNvSpPr>
            <a:spLocks noGrp="1"/>
          </p:cNvSpPr>
          <p:nvPr>
            <p:ph idx="1"/>
          </p:nvPr>
        </p:nvSpPr>
        <p:spPr>
          <a:xfrm>
            <a:off x="457200" y="914400"/>
            <a:ext cx="8229600" cy="5211763"/>
          </a:xfrm>
        </p:spPr>
        <p:txBody>
          <a:bodyPr>
            <a:normAutofit lnSpcReduction="10000"/>
          </a:bodyPr>
          <a:lstStyle/>
          <a:p>
            <a:r>
              <a:rPr lang="sr-Latn-RS" smtClean="0"/>
              <a:t>P</a:t>
            </a:r>
            <a:r>
              <a:rPr lang="en-US" smtClean="0"/>
              <a:t>odrazumeva izražavanje osećanja suprotnih od onih autentičnih koja ostaju u nesvesnom</a:t>
            </a:r>
            <a:endParaRPr lang="sr-Latn-RS" smtClean="0"/>
          </a:p>
          <a:p>
            <a:r>
              <a:rPr lang="en-US" smtClean="0"/>
              <a:t>Obično je vidljiv u upadljivom, preteranom i upornom ispoljavanju nekih tendencija koje su afirmativne prirode</a:t>
            </a:r>
            <a:endParaRPr lang="sr-Latn-RS" smtClean="0"/>
          </a:p>
          <a:p>
            <a:r>
              <a:rPr lang="sr-Latn-RS" smtClean="0"/>
              <a:t>U</a:t>
            </a:r>
            <a:r>
              <a:rPr lang="en-US" smtClean="0"/>
              <a:t> svojoj osnovi ima potiskivanje, ali podrazumeva još izrazitije korišćenje psihičke energije koja mora autentične sadržaje da transformiše u suprotnost </a:t>
            </a:r>
            <a:endParaRPr lang="sr-Latn-RS" smtClean="0"/>
          </a:p>
          <a:p>
            <a:r>
              <a:rPr lang="en-US" smtClean="0"/>
              <a:t>I</a:t>
            </a:r>
            <a:r>
              <a:rPr lang="sr-Latn-RS" smtClean="0"/>
              <a:t>ndikatori?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944562"/>
          </a:xfrm>
        </p:spPr>
        <p:txBody>
          <a:bodyPr>
            <a:normAutofit/>
          </a:bodyPr>
          <a:lstStyle/>
          <a:p>
            <a:endParaRPr lang="en-US"/>
          </a:p>
        </p:txBody>
      </p:sp>
      <p:sp>
        <p:nvSpPr>
          <p:cNvPr id="3" name="Content Placeholder 2"/>
          <p:cNvSpPr>
            <a:spLocks noGrp="1"/>
          </p:cNvSpPr>
          <p:nvPr>
            <p:ph idx="1"/>
          </p:nvPr>
        </p:nvSpPr>
        <p:spPr>
          <a:xfrm>
            <a:off x="457200" y="1447800"/>
            <a:ext cx="8229600" cy="4678363"/>
          </a:xfrm>
        </p:spPr>
        <p:txBody>
          <a:bodyPr/>
          <a:lstStyle/>
          <a:p>
            <a:pPr>
              <a:buNone/>
            </a:pPr>
            <a:r>
              <a:rPr lang="sr-Latn-RS" sz="3600" smtClean="0"/>
              <a:t>    Zašto je smisleno pretpostaviti delovanje m.o. kod </a:t>
            </a:r>
            <a:r>
              <a:rPr lang="sr-Latn-RS" sz="3600" smtClean="0"/>
              <a:t>(dece) adolescenata </a:t>
            </a:r>
            <a:r>
              <a:rPr lang="sr-Latn-RS" sz="3600" smtClean="0"/>
              <a:t>i odraslih sa ometenošću?</a:t>
            </a:r>
            <a:endParaRPr lang="en-US"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381000"/>
            <a:ext cx="8229600" cy="5745163"/>
          </a:xfrm>
        </p:spPr>
        <p:txBody>
          <a:bodyPr>
            <a:normAutofit/>
          </a:bodyPr>
          <a:lstStyle/>
          <a:p>
            <a:r>
              <a:rPr lang="en-US" smtClean="0"/>
              <a:t>Decu sa </a:t>
            </a:r>
            <a:r>
              <a:rPr lang="sr-Latn-RS" smtClean="0"/>
              <a:t>ometenošću </a:t>
            </a:r>
            <a:r>
              <a:rPr lang="en-US" smtClean="0"/>
              <a:t>odlikuje specifično dejstvo većeg broja faktora: nepovoljnih bioloških faktora ( npr. organski izazvan gubitak sluha), psiholoških (npr. emocionalna vulnerabilnost, preterana psihofizička aktivnost ili pasivnost, slab Self koncept), sredinskih faktora (uslovi porodičnog okruženja, institucionalizacija). Dejstvo ovih faktora, pojedinačnih ili udruženih tokom razvoja, dovodi do određenih specifičnosti u psihološkom funkcionisanju.</a:t>
            </a:r>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a:p>
        </p:txBody>
      </p:sp>
      <p:sp>
        <p:nvSpPr>
          <p:cNvPr id="3" name="Content Placeholder 2"/>
          <p:cNvSpPr>
            <a:spLocks noGrp="1"/>
          </p:cNvSpPr>
          <p:nvPr>
            <p:ph idx="1"/>
          </p:nvPr>
        </p:nvSpPr>
        <p:spPr>
          <a:xfrm>
            <a:off x="457200" y="609600"/>
            <a:ext cx="8229600" cy="5516563"/>
          </a:xfrm>
        </p:spPr>
        <p:txBody>
          <a:bodyPr/>
          <a:lstStyle/>
          <a:p>
            <a:r>
              <a:rPr lang="en-US" b="1" smtClean="0"/>
              <a:t>Uz povećan stepen anksio</a:t>
            </a:r>
            <a:r>
              <a:rPr lang="sr-Latn-RS" b="1" smtClean="0"/>
              <a:t>z</a:t>
            </a:r>
            <a:r>
              <a:rPr lang="en-US" b="1" smtClean="0"/>
              <a:t>nosti </a:t>
            </a:r>
            <a:r>
              <a:rPr lang="en-US" smtClean="0"/>
              <a:t>i rizika od razvijanja anksioznih poremećaja, naročit problem psihosocijalnog funkcionisanja dece sa </a:t>
            </a:r>
            <a:r>
              <a:rPr lang="sr-Latn-RS" smtClean="0"/>
              <a:t>ometenošću </a:t>
            </a:r>
            <a:r>
              <a:rPr lang="en-US" smtClean="0"/>
              <a:t>predstavlja </a:t>
            </a:r>
            <a:r>
              <a:rPr lang="en-US" b="1" smtClean="0"/>
              <a:t>negativni socijalni status </a:t>
            </a:r>
            <a:r>
              <a:rPr lang="en-US" smtClean="0"/>
              <a:t>koji je izražen u nizu manifestacija koje ispoljava vršnjačka grupa i kreću se od izolacije, pa sve do implicitnog ili eksplicitnog naslinog ponašanja. </a:t>
            </a:r>
            <a:r>
              <a:rPr lang="sr-Latn-CS" smtClean="0"/>
              <a:t>Nezavisno od vrste smetnje, mnoga istraživanja potvrđuju </a:t>
            </a:r>
            <a:r>
              <a:rPr lang="sr-Latn-CS" b="1" smtClean="0"/>
              <a:t>učestalost trpljenja vršnjačkog nasilja  </a:t>
            </a:r>
            <a:r>
              <a:rPr lang="sr-Latn-CS" smtClean="0"/>
              <a:t>ove dece.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mtClean="0"/>
              <a:t>Kakvi su, po kvalitetu, m.o. kod...?</a:t>
            </a:r>
            <a:endParaRPr lang="en-US"/>
          </a:p>
        </p:txBody>
      </p:sp>
      <p:sp>
        <p:nvSpPr>
          <p:cNvPr id="3" name="Content Placeholder 2"/>
          <p:cNvSpPr>
            <a:spLocks noGrp="1"/>
          </p:cNvSpPr>
          <p:nvPr>
            <p:ph idx="1"/>
          </p:nvPr>
        </p:nvSpPr>
        <p:spPr/>
        <p:txBody>
          <a:bodyPr/>
          <a:lstStyle/>
          <a:p>
            <a:r>
              <a:rPr lang="en-US" smtClean="0"/>
              <a:t>U</a:t>
            </a:r>
            <a:r>
              <a:rPr lang="sr-Latn-RS" smtClean="0"/>
              <a:t>vek </a:t>
            </a:r>
            <a:r>
              <a:rPr lang="en-US" smtClean="0"/>
              <a:t>vezan</a:t>
            </a:r>
            <a:r>
              <a:rPr lang="sr-Latn-RS" smtClean="0"/>
              <a:t>i</a:t>
            </a:r>
            <a:r>
              <a:rPr lang="en-US" smtClean="0"/>
              <a:t> za razvojni nivo psihološkog funk</a:t>
            </a:r>
            <a:r>
              <a:rPr lang="sr-Latn-RS" smtClean="0"/>
              <a:t>.</a:t>
            </a:r>
          </a:p>
          <a:p>
            <a:r>
              <a:rPr lang="en-US" smtClean="0"/>
              <a:t>K</a:t>
            </a:r>
            <a:r>
              <a:rPr lang="sr-Latn-RS" smtClean="0"/>
              <a:t>ašnjenje u razvoju/nezreliji mehanizmi</a:t>
            </a:r>
          </a:p>
          <a:p>
            <a:r>
              <a:rPr lang="en-US" smtClean="0"/>
              <a:t>V</a:t>
            </a:r>
            <a:r>
              <a:rPr lang="sr-Latn-RS" smtClean="0"/>
              <a:t>ulnerabilnost </a:t>
            </a:r>
            <a:r>
              <a:rPr lang="sr-Latn-RS" smtClean="0"/>
              <a:t>dece + otežan </a:t>
            </a:r>
            <a:r>
              <a:rPr lang="sr-Latn-RS" smtClean="0"/>
              <a:t>socijalni prihvat/</a:t>
            </a:r>
          </a:p>
          <a:p>
            <a:pPr>
              <a:buNone/>
            </a:pPr>
            <a:r>
              <a:rPr lang="sr-Latn-RS" smtClean="0"/>
              <a:t>    često, a time i rigidno angažovanje m.o.</a:t>
            </a:r>
          </a:p>
          <a:p>
            <a:r>
              <a:rPr lang="en-US" smtClean="0"/>
              <a:t>U</a:t>
            </a:r>
            <a:r>
              <a:rPr lang="sr-Latn-RS" smtClean="0"/>
              <a:t>sporen ili nerazvijen super ego (zašto?)</a:t>
            </a:r>
          </a:p>
          <a:p>
            <a:r>
              <a:rPr lang="sr-Latn-RS" smtClean="0"/>
              <a:t>Ređi konflikti ega i super ega (koji su zreliji)</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a:p>
        </p:txBody>
      </p:sp>
      <p:sp>
        <p:nvSpPr>
          <p:cNvPr id="3" name="Content Placeholder 2"/>
          <p:cNvSpPr>
            <a:spLocks noGrp="1"/>
          </p:cNvSpPr>
          <p:nvPr>
            <p:ph idx="1"/>
          </p:nvPr>
        </p:nvSpPr>
        <p:spPr>
          <a:xfrm>
            <a:off x="457200" y="609600"/>
            <a:ext cx="8229600" cy="5516563"/>
          </a:xfrm>
        </p:spPr>
        <p:txBody>
          <a:bodyPr>
            <a:normAutofit fontScale="92500"/>
          </a:bodyPr>
          <a:lstStyle/>
          <a:p>
            <a:r>
              <a:rPr lang="en-US" smtClean="0"/>
              <a:t>Kod odraslih osoba sa ometenošću</a:t>
            </a:r>
            <a:r>
              <a:rPr lang="sr-Latn-RS" smtClean="0"/>
              <a:t> m.o.</a:t>
            </a:r>
            <a:r>
              <a:rPr lang="en-US" smtClean="0"/>
              <a:t> zavis</a:t>
            </a:r>
            <a:r>
              <a:rPr lang="sr-Latn-RS" smtClean="0"/>
              <a:t>e</a:t>
            </a:r>
            <a:r>
              <a:rPr lang="en-US" smtClean="0"/>
              <a:t> od osobenosti psihološkog funkcionisanja. </a:t>
            </a:r>
            <a:endParaRPr lang="sr-Latn-RS" smtClean="0"/>
          </a:p>
          <a:p>
            <a:r>
              <a:rPr lang="en-US" smtClean="0"/>
              <a:t>Kod nezrelijih, zavisnih ličnosti, gde postoji veće negativno sekundarno dejstvo smetnje na funkcionisanje pojedinca, pretpostavlja se angažovanje nezrelijih mehanizama odbrane koji se mogu često i rigidno ispoljavat</a:t>
            </a:r>
            <a:r>
              <a:rPr lang="sr-Latn-RS" smtClean="0"/>
              <a:t>i</a:t>
            </a:r>
            <a:r>
              <a:rPr lang="en-US" smtClean="0"/>
              <a:t> </a:t>
            </a:r>
            <a:endParaRPr lang="sr-Latn-RS" smtClean="0"/>
          </a:p>
          <a:p>
            <a:r>
              <a:rPr lang="en-US" smtClean="0"/>
              <a:t>Kod osoba koje postižu više nivoe psihosocijalnog funkcionisanja očekuje se angažovanje zrelijih mehanizama odbrane sve do onih koji dovode do uspešnog zadovoljenja nagona (npr. sublimacija).</a:t>
            </a:r>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457200"/>
            <a:ext cx="8229600" cy="5668963"/>
          </a:xfrm>
        </p:spPr>
        <p:txBody>
          <a:bodyPr>
            <a:normAutofit fontScale="92500" lnSpcReduction="20000"/>
          </a:bodyPr>
          <a:lstStyle/>
          <a:p>
            <a:pPr algn="ctr">
              <a:buNone/>
            </a:pPr>
            <a:r>
              <a:rPr lang="en-US" smtClean="0"/>
              <a:t>P</a:t>
            </a:r>
            <a:r>
              <a:rPr lang="sr-Latn-RS" smtClean="0"/>
              <a:t>oreklo koncepta mehanizama odbrane</a:t>
            </a:r>
          </a:p>
          <a:p>
            <a:pPr algn="ctr">
              <a:buNone/>
            </a:pPr>
            <a:r>
              <a:rPr lang="en-US" b="1"/>
              <a:t>Učenje Sigmunda </a:t>
            </a:r>
            <a:r>
              <a:rPr lang="en-US" b="1" smtClean="0"/>
              <a:t>Frojda</a:t>
            </a:r>
            <a:endParaRPr lang="sr-Latn-RS" b="1" smtClean="0"/>
          </a:p>
          <a:p>
            <a:r>
              <a:rPr lang="en-US" smtClean="0"/>
              <a:t>Odbrane</a:t>
            </a:r>
            <a:r>
              <a:rPr lang="en-US"/>
              <a:t>, mehanizmi odbrane, </a:t>
            </a:r>
            <a:r>
              <a:rPr lang="en-US" smtClean="0"/>
              <a:t>odnosno</a:t>
            </a:r>
            <a:r>
              <a:rPr lang="sr-Latn-RS" smtClean="0"/>
              <a:t> </a:t>
            </a:r>
            <a:r>
              <a:rPr lang="en-US" smtClean="0"/>
              <a:t>odbrane </a:t>
            </a:r>
            <a:r>
              <a:rPr lang="en-US"/>
              <a:t>ega, predstavljaju strategije koje egu pomažu da prevaziđe postojanje konflikta između instanci </a:t>
            </a:r>
            <a:r>
              <a:rPr lang="en-US" smtClean="0"/>
              <a:t>ličnosti</a:t>
            </a:r>
            <a:endParaRPr lang="sr-Latn-RS" smtClean="0"/>
          </a:p>
          <a:p>
            <a:r>
              <a:rPr lang="sr-Latn-RS" smtClean="0"/>
              <a:t>S</a:t>
            </a:r>
            <a:r>
              <a:rPr lang="en-US" smtClean="0"/>
              <a:t>truktur</a:t>
            </a:r>
            <a:r>
              <a:rPr lang="sr-Latn-RS" smtClean="0"/>
              <a:t>a</a:t>
            </a:r>
            <a:r>
              <a:rPr lang="en-US" smtClean="0"/>
              <a:t> ličnosti: </a:t>
            </a:r>
            <a:r>
              <a:rPr lang="en-US" i="1"/>
              <a:t>id  </a:t>
            </a:r>
            <a:r>
              <a:rPr lang="en-US" i="1" smtClean="0"/>
              <a:t>(</a:t>
            </a:r>
            <a:r>
              <a:rPr lang="en-US" smtClean="0"/>
              <a:t>koji </a:t>
            </a:r>
            <a:r>
              <a:rPr lang="en-US"/>
              <a:t>je riznica nesvesnog i funkcioniše po principu zadovoljstva), </a:t>
            </a:r>
            <a:r>
              <a:rPr lang="en-US" i="1"/>
              <a:t>ego</a:t>
            </a:r>
            <a:r>
              <a:rPr lang="en-US"/>
              <a:t> (koji balansira između ostale dve istance i pronalazi optimalni nivo psihološkog funkcionisanja kroz princip realnosti) i </a:t>
            </a:r>
            <a:r>
              <a:rPr lang="en-US" i="1"/>
              <a:t>super ego (</a:t>
            </a:r>
            <a:r>
              <a:rPr lang="en-US"/>
              <a:t> koji predstavlja savest i relativno rigidni je reprezent socijalnih normi i pravila, naročito etičkih)</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endParaRPr lang="en-US"/>
          </a:p>
        </p:txBody>
      </p:sp>
      <p:sp>
        <p:nvSpPr>
          <p:cNvPr id="3" name="Content Placeholder 2"/>
          <p:cNvSpPr>
            <a:spLocks noGrp="1"/>
          </p:cNvSpPr>
          <p:nvPr>
            <p:ph idx="1"/>
          </p:nvPr>
        </p:nvSpPr>
        <p:spPr/>
        <p:txBody>
          <a:bodyPr>
            <a:normAutofit/>
          </a:bodyPr>
          <a:lstStyle/>
          <a:p>
            <a:pPr algn="ctr"/>
            <a:r>
              <a:rPr lang="en-US" sz="4000" smtClean="0"/>
              <a:t>Z</a:t>
            </a:r>
            <a:r>
              <a:rPr lang="sr-Latn-RS" sz="4000" smtClean="0"/>
              <a:t>ašto su česti i rigidni m.o. nepovoljni za psihološki razvoj?</a:t>
            </a:r>
            <a:endParaRPr lang="en-US"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mtClean="0"/>
              <a:t>M</a:t>
            </a:r>
            <a:r>
              <a:rPr lang="sr-Latn-RS" smtClean="0"/>
              <a:t>.o. mogu da </a:t>
            </a:r>
            <a:r>
              <a:rPr lang="en-US" smtClean="0"/>
              <a:t>otežava</a:t>
            </a:r>
            <a:r>
              <a:rPr lang="sr-Latn-RS" smtClean="0"/>
              <a:t>ju</a:t>
            </a:r>
            <a:r>
              <a:rPr lang="en-US" smtClean="0"/>
              <a:t> upoznavanje i suočavanje sa neprijatnim emocionalnim stanjima</a:t>
            </a:r>
            <a:endParaRPr lang="sr-Latn-RS" smtClean="0"/>
          </a:p>
          <a:p>
            <a:r>
              <a:rPr lang="en-US" smtClean="0"/>
              <a:t>O</a:t>
            </a:r>
            <a:r>
              <a:rPr lang="sr-Latn-RS" smtClean="0"/>
              <a:t>težavaju uvid u </a:t>
            </a:r>
            <a:r>
              <a:rPr lang="en-US" smtClean="0"/>
              <a:t>razloz</a:t>
            </a:r>
            <a:r>
              <a:rPr lang="sr-Latn-RS" smtClean="0"/>
              <a:t>loge</a:t>
            </a:r>
            <a:r>
              <a:rPr lang="en-US" smtClean="0"/>
              <a:t> javljanja ovih neprijatnih osećanja, </a:t>
            </a:r>
            <a:endParaRPr lang="sr-Latn-RS" smtClean="0"/>
          </a:p>
          <a:p>
            <a:r>
              <a:rPr lang="en-US" smtClean="0"/>
              <a:t>S</a:t>
            </a:r>
            <a:r>
              <a:rPr lang="sr-Latn-RS" smtClean="0"/>
              <a:t>manjuju mogućnost </a:t>
            </a:r>
            <a:r>
              <a:rPr lang="en-US" smtClean="0"/>
              <a:t>prevazilaženja</a:t>
            </a:r>
            <a:endParaRPr lang="sr-Latn-RS" smtClean="0"/>
          </a:p>
          <a:p>
            <a:r>
              <a:rPr lang="sr-Latn-RS" smtClean="0"/>
              <a:t>(</a:t>
            </a:r>
            <a:r>
              <a:rPr lang="en-US" smtClean="0"/>
              <a:t>S</a:t>
            </a:r>
            <a:r>
              <a:rPr lang="sr-Latn-RS" smtClean="0"/>
              <a:t>ve ovo su razvojni zadaci)</a:t>
            </a:r>
            <a:endParaRPr lang="en-US" smtClean="0"/>
          </a:p>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smtClean="0"/>
              <a:t>Značaj za praksu</a:t>
            </a:r>
            <a:endParaRPr lang="en-US"/>
          </a:p>
        </p:txBody>
      </p:sp>
      <p:sp>
        <p:nvSpPr>
          <p:cNvPr id="3" name="Content Placeholder 2"/>
          <p:cNvSpPr>
            <a:spLocks noGrp="1"/>
          </p:cNvSpPr>
          <p:nvPr>
            <p:ph idx="1"/>
          </p:nvPr>
        </p:nvSpPr>
        <p:spPr/>
        <p:txBody>
          <a:bodyPr/>
          <a:lstStyle/>
          <a:p>
            <a:r>
              <a:rPr lang="en-US" smtClean="0"/>
              <a:t>U</a:t>
            </a:r>
            <a:r>
              <a:rPr lang="sr-Latn-RS" smtClean="0"/>
              <a:t>kazuju na postojanje psihološke trpnje koja nije svesna ni prepoznata</a:t>
            </a:r>
          </a:p>
          <a:p>
            <a:r>
              <a:rPr lang="sr-Latn-RS" smtClean="0"/>
              <a:t>Ukazuje na moguće otpore koji se mogu javiti u tretmanu (koji po prirodi stvari podrazumeva suočavanje se realnošću)</a:t>
            </a:r>
          </a:p>
          <a:p>
            <a:r>
              <a:rPr lang="en-US" smtClean="0"/>
              <a:t>B</a:t>
            </a:r>
            <a:r>
              <a:rPr lang="sr-Latn-RS" smtClean="0"/>
              <a:t>ar delimično prevazilaženje rigidnih m.o. je zadatak, odnosno uslov dobrog tretmana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533400"/>
            <a:ext cx="8229600" cy="5592763"/>
          </a:xfrm>
        </p:spPr>
        <p:txBody>
          <a:bodyPr/>
          <a:lstStyle/>
          <a:p>
            <a:r>
              <a:rPr lang="en-US" smtClean="0"/>
              <a:t>Konflikt i</a:t>
            </a:r>
            <a:r>
              <a:rPr lang="sr-Latn-RS" smtClean="0"/>
              <a:t>zmeđu instanci ličnosti?</a:t>
            </a:r>
          </a:p>
          <a:p>
            <a:r>
              <a:rPr lang="sr-Latn-RS" smtClean="0"/>
              <a:t>Ana O.</a:t>
            </a:r>
          </a:p>
          <a:p>
            <a:r>
              <a:rPr lang="en-US" smtClean="0"/>
              <a:t>P</a:t>
            </a:r>
            <a:r>
              <a:rPr lang="sr-Latn-RS" smtClean="0"/>
              <a:t>rvi simptom “nervozni kašalj”</a:t>
            </a:r>
          </a:p>
          <a:p>
            <a:r>
              <a:rPr lang="sr-Latn-RS" smtClean="0"/>
              <a:t>Kašalj se prvi put javio kada je devojka, sedeći pored očeve postelje, iz susedne kuće začula muziku za ples i kada je u njoj probuđena želja da bude tamo, izazvala samoprekorevanje</a:t>
            </a:r>
          </a:p>
          <a:p>
            <a:r>
              <a:rPr lang="sr-Latn-RS" smtClean="0"/>
              <a:t>Od tada je u toku čitave njene bolesti, na svaku muziku sa mnogo ritma, reagovala nervoznim kašljem</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457200"/>
            <a:ext cx="8229600" cy="5668963"/>
          </a:xfrm>
        </p:spPr>
        <p:txBody>
          <a:bodyPr>
            <a:normAutofit fontScale="85000" lnSpcReduction="20000"/>
          </a:bodyPr>
          <a:lstStyle/>
          <a:p>
            <a:r>
              <a:rPr lang="en-US" smtClean="0"/>
              <a:t>Odbrambeni mehinizmi su </a:t>
            </a:r>
            <a:r>
              <a:rPr lang="en-US" b="1" smtClean="0"/>
              <a:t>nesvesni</a:t>
            </a:r>
            <a:r>
              <a:rPr lang="en-US" smtClean="0"/>
              <a:t> manevri kojima se osoba brani od neprijatnih stanja ili osećanja</a:t>
            </a:r>
            <a:r>
              <a:rPr lang="sr-Latn-RS" smtClean="0"/>
              <a:t> (nesvesnih konflikata)</a:t>
            </a:r>
            <a:r>
              <a:rPr lang="en-US" smtClean="0"/>
              <a:t>. Odvijaju </a:t>
            </a:r>
            <a:r>
              <a:rPr lang="sr-Latn-RS" smtClean="0"/>
              <a:t>se </a:t>
            </a:r>
            <a:r>
              <a:rPr lang="en-US" smtClean="0"/>
              <a:t>mimo čovekove volje i  adaptivno, </a:t>
            </a:r>
            <a:r>
              <a:rPr lang="sr-Latn-RS" smtClean="0"/>
              <a:t>predstavljaju </a:t>
            </a:r>
            <a:r>
              <a:rPr lang="en-US" smtClean="0"/>
              <a:t>strategije čuvanja</a:t>
            </a:r>
            <a:r>
              <a:rPr lang="sr-Latn-RS" smtClean="0"/>
              <a:t> pojedinca</a:t>
            </a:r>
            <a:r>
              <a:rPr lang="en-US" smtClean="0"/>
              <a:t>. </a:t>
            </a:r>
            <a:endParaRPr lang="sr-Latn-RS" smtClean="0"/>
          </a:p>
          <a:p>
            <a:r>
              <a:rPr lang="en-US" smtClean="0"/>
              <a:t>Valijant (Vaillant,</a:t>
            </a:r>
            <a:r>
              <a:rPr lang="sr-Latn-RS" smtClean="0"/>
              <a:t> </a:t>
            </a:r>
            <a:r>
              <a:rPr lang="en-US" smtClean="0"/>
              <a:t>1994) </a:t>
            </a:r>
            <a:r>
              <a:rPr lang="sr-Latn-RS" smtClean="0"/>
              <a:t>ih</a:t>
            </a:r>
            <a:r>
              <a:rPr lang="en-US" smtClean="0"/>
              <a:t> duhovito i ilustrativno upoređuje sa imunološkim sistemom čoveka koji je odbrana organizma</a:t>
            </a:r>
            <a:r>
              <a:rPr lang="sr-Latn-RS" smtClean="0"/>
              <a:t>.</a:t>
            </a:r>
            <a:endParaRPr lang="en-US" smtClean="0"/>
          </a:p>
          <a:p>
            <a:endParaRPr lang="sr-Latn-RS" smtClean="0"/>
          </a:p>
          <a:p>
            <a:r>
              <a:rPr lang="en-US" smtClean="0"/>
              <a:t>Verovatno nema mnogo klasičnih psihoanalitičkih koncepata koji su manje osporavani i više uvažavani, kao i sa toliko bogatstva razvijani </a:t>
            </a:r>
            <a:endParaRPr lang="sr-Latn-RS" smtClean="0"/>
          </a:p>
          <a:p>
            <a:r>
              <a:rPr lang="en-US" smtClean="0"/>
              <a:t>S</a:t>
            </a:r>
            <a:r>
              <a:rPr lang="sr-Latn-RS" smtClean="0"/>
              <a:t>avremeni pristup </a:t>
            </a:r>
            <a:r>
              <a:rPr lang="en-US" smtClean="0"/>
              <a:t>mehaniz</a:t>
            </a:r>
            <a:r>
              <a:rPr lang="sr-Latn-RS" smtClean="0"/>
              <a:t>mima</a:t>
            </a:r>
            <a:r>
              <a:rPr lang="en-US" smtClean="0"/>
              <a:t> odbrane smatra da oni predstavljaju krucijalne komponente čovekovog kapaciteta da održi emocionalnu homeostazu</a:t>
            </a:r>
            <a:r>
              <a:rPr lang="sr-Latn-RS" smtClean="0"/>
              <a:t> (Bowins, 2004)</a:t>
            </a:r>
            <a:r>
              <a:rPr lang="en-US" smtClean="0"/>
              <a:t> </a:t>
            </a:r>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a:p>
        </p:txBody>
      </p:sp>
      <p:sp>
        <p:nvSpPr>
          <p:cNvPr id="3" name="Content Placeholder 2"/>
          <p:cNvSpPr>
            <a:spLocks noGrp="1"/>
          </p:cNvSpPr>
          <p:nvPr>
            <p:ph idx="1"/>
          </p:nvPr>
        </p:nvSpPr>
        <p:spPr>
          <a:xfrm>
            <a:off x="457200" y="838200"/>
            <a:ext cx="8229600" cy="5287963"/>
          </a:xfrm>
        </p:spPr>
        <p:txBody>
          <a:bodyPr/>
          <a:lstStyle/>
          <a:p>
            <a:r>
              <a:rPr lang="en-US" smtClean="0"/>
              <a:t>P</a:t>
            </a:r>
            <a:r>
              <a:rPr lang="sr-Latn-RS" smtClean="0"/>
              <a:t>ostoje razne klasifikacije... (zreli/nezreli)</a:t>
            </a:r>
          </a:p>
          <a:p>
            <a:r>
              <a:rPr lang="en-US" smtClean="0"/>
              <a:t>tzv. primitivni mehanizmi odbrane: projekcija, poricanje, introjekcija</a:t>
            </a:r>
            <a:endParaRPr lang="sr-Latn-RS" smtClean="0"/>
          </a:p>
          <a:p>
            <a:r>
              <a:rPr lang="en-US" smtClean="0"/>
              <a:t>reaktivna formacija, izolacija, regresija</a:t>
            </a:r>
            <a:endParaRPr lang="sr-Latn-RS" smtClean="0"/>
          </a:p>
          <a:p>
            <a:r>
              <a:rPr lang="en-US" smtClean="0"/>
              <a:t>potiskivanje i intelektualizacija</a:t>
            </a:r>
            <a:endParaRPr lang="sr-Latn-RS" smtClean="0"/>
          </a:p>
          <a:p>
            <a:r>
              <a:rPr lang="en-US" smtClean="0"/>
              <a:t>zreli mehanizmi odbrane</a:t>
            </a:r>
            <a:r>
              <a:rPr lang="sr-Latn-RS" smtClean="0"/>
              <a:t> (</a:t>
            </a:r>
            <a:r>
              <a:rPr lang="en-US" smtClean="0"/>
              <a:t>podrazumevaju dominaciju ega nad ostale dve instance ličnosti</a:t>
            </a:r>
            <a:r>
              <a:rPr lang="sr-Latn-RS" smtClean="0"/>
              <a:t>)</a:t>
            </a:r>
            <a:r>
              <a:rPr lang="en-US" smtClean="0"/>
              <a:t>: sublimacija i altruizam.</a:t>
            </a:r>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sr-Latn-RS" sz="3600" smtClean="0"/>
              <a:t>Mehanizmi odbrane u psihologiji ometenosti</a:t>
            </a:r>
            <a:endParaRPr lang="en-US" sz="3600"/>
          </a:p>
        </p:txBody>
      </p:sp>
      <p:sp>
        <p:nvSpPr>
          <p:cNvPr id="3" name="Content Placeholder 2"/>
          <p:cNvSpPr>
            <a:spLocks noGrp="1"/>
          </p:cNvSpPr>
          <p:nvPr>
            <p:ph idx="1"/>
          </p:nvPr>
        </p:nvSpPr>
        <p:spPr>
          <a:xfrm>
            <a:off x="457200" y="1600200"/>
            <a:ext cx="8229600" cy="4953000"/>
          </a:xfrm>
        </p:spPr>
        <p:txBody>
          <a:bodyPr>
            <a:normAutofit lnSpcReduction="10000"/>
          </a:bodyPr>
          <a:lstStyle/>
          <a:p>
            <a:pPr>
              <a:buNone/>
            </a:pPr>
            <a:r>
              <a:rPr lang="sr-Latn-RS" smtClean="0"/>
              <a:t>    </a:t>
            </a:r>
            <a:r>
              <a:rPr lang="en-US" smtClean="0"/>
              <a:t>N</a:t>
            </a:r>
            <a:r>
              <a:rPr lang="sr-Latn-RS" smtClean="0"/>
              <a:t>jihovo dejstvo možemo posmatrati u najmanje tri područja rada defektologa:</a:t>
            </a:r>
          </a:p>
          <a:p>
            <a:pPr>
              <a:buFontTx/>
              <a:buChar char="-"/>
            </a:pPr>
            <a:r>
              <a:rPr lang="en-US" smtClean="0"/>
              <a:t>M</a:t>
            </a:r>
            <a:r>
              <a:rPr lang="sr-Latn-RS" smtClean="0"/>
              <a:t>ehanizmi odbrane kod roditelja dece sa ometenošću, neposredno nakon saznanja o prisustvu ometenosti i kasnije, tokom razvoja deteta;</a:t>
            </a:r>
          </a:p>
          <a:p>
            <a:pPr>
              <a:buFontTx/>
              <a:buChar char="-"/>
            </a:pPr>
            <a:r>
              <a:rPr lang="en-US" smtClean="0"/>
              <a:t>M</a:t>
            </a:r>
            <a:r>
              <a:rPr lang="sr-Latn-RS" smtClean="0"/>
              <a:t>ehanizmi odbrane kod </a:t>
            </a:r>
            <a:r>
              <a:rPr lang="sr-Latn-RS" smtClean="0"/>
              <a:t>(</a:t>
            </a:r>
            <a:r>
              <a:rPr lang="sr-Latn-RS" smtClean="0"/>
              <a:t>deteta) adolescenta </a:t>
            </a:r>
            <a:r>
              <a:rPr lang="sr-Latn-RS" smtClean="0"/>
              <a:t>sa ometenošću</a:t>
            </a:r>
          </a:p>
          <a:p>
            <a:pPr>
              <a:buFontTx/>
              <a:buChar char="-"/>
            </a:pPr>
            <a:r>
              <a:rPr lang="en-US" smtClean="0"/>
              <a:t>M</a:t>
            </a:r>
            <a:r>
              <a:rPr lang="sr-Latn-RS" smtClean="0"/>
              <a:t>ehanizmi odbrane kod odrasle osobe sa ometenošću</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mtClean="0"/>
              <a:t>P</a:t>
            </a:r>
            <a:r>
              <a:rPr lang="sr-Latn-RS" smtClean="0"/>
              <a:t>oricanje/negacija</a:t>
            </a:r>
            <a:endParaRPr lang="en-US"/>
          </a:p>
        </p:txBody>
      </p:sp>
      <p:sp>
        <p:nvSpPr>
          <p:cNvPr id="3" name="Content Placeholder 2"/>
          <p:cNvSpPr>
            <a:spLocks noGrp="1"/>
          </p:cNvSpPr>
          <p:nvPr>
            <p:ph idx="1"/>
          </p:nvPr>
        </p:nvSpPr>
        <p:spPr>
          <a:xfrm>
            <a:off x="457200" y="914400"/>
            <a:ext cx="8229600" cy="5211763"/>
          </a:xfrm>
        </p:spPr>
        <p:txBody>
          <a:bodyPr/>
          <a:lstStyle/>
          <a:p>
            <a:r>
              <a:rPr lang="sr-Latn-RS" smtClean="0"/>
              <a:t>“ti si veliki i hrabar dečak”</a:t>
            </a:r>
          </a:p>
          <a:p>
            <a:r>
              <a:rPr lang="en-US" smtClean="0"/>
              <a:t>poriče </a:t>
            </a:r>
            <a:r>
              <a:rPr lang="sr-Latn-RS" smtClean="0"/>
              <a:t>se </a:t>
            </a:r>
            <a:r>
              <a:rPr lang="en-US" smtClean="0"/>
              <a:t>ili neka bolna i traumatična stvarnost ili neka nelagoda intrapsihičkog sveta</a:t>
            </a:r>
            <a:endParaRPr lang="sr-Latn-RS" smtClean="0"/>
          </a:p>
          <a:p>
            <a:r>
              <a:rPr lang="en-US" smtClean="0"/>
              <a:t>primitivan mehanizam odbrane koji, ako se intenzivno javlja u odraslom dobu, predstavlja krivotvorenje realnosti ili je posledica šoka zbog neprihvatljive realnosti</a:t>
            </a:r>
            <a:endParaRPr lang="sr-Latn-RS" smtClean="0"/>
          </a:p>
          <a:p>
            <a:r>
              <a:rPr lang="en-US" smtClean="0"/>
              <a:t>Karen Hornaj </a:t>
            </a:r>
            <a:r>
              <a:rPr lang="sr-Latn-RS" smtClean="0"/>
              <a:t>- </a:t>
            </a:r>
            <a:r>
              <a:rPr lang="en-US" smtClean="0"/>
              <a:t>“slepe mrlje”</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a:p>
        </p:txBody>
      </p:sp>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smtClean="0"/>
              <a:t>kod roditelja dece sa smetnjama u razvoju pre i tokom procesa dijagnostifikovanja poremećaja</a:t>
            </a:r>
            <a:endParaRPr lang="sr-Latn-RS" smtClean="0"/>
          </a:p>
          <a:p>
            <a:r>
              <a:rPr lang="en-US" smtClean="0"/>
              <a:t>O</a:t>
            </a:r>
            <a:r>
              <a:rPr lang="sr-Latn-RS" smtClean="0"/>
              <a:t>vo dovodi do </a:t>
            </a:r>
            <a:r>
              <a:rPr lang="en-US" smtClean="0"/>
              <a:t>zakasnelih reagovanja roditelja</a:t>
            </a:r>
            <a:r>
              <a:rPr lang="sr-Latn-RS" smtClean="0"/>
              <a:t> ili odsustva reagovanja/rane intervencije nisu moguće</a:t>
            </a:r>
          </a:p>
          <a:p>
            <a:r>
              <a:rPr lang="en-US" smtClean="0"/>
              <a:t> </a:t>
            </a:r>
            <a:r>
              <a:rPr lang="sr-Latn-RS" smtClean="0"/>
              <a:t>dete može da usvaja (introjektuje) odnos roditelja i samo poriče npr. sekundarne posledice ometenosti</a:t>
            </a:r>
          </a:p>
          <a:p>
            <a:r>
              <a:rPr lang="en-US" smtClean="0"/>
              <a:t>O</a:t>
            </a:r>
            <a:r>
              <a:rPr lang="sr-Latn-RS" smtClean="0"/>
              <a:t>drasla osoba sa ometenošću se oseća i ponaša kao da nema fizičkih, psiholoških i socijalnih barijera</a:t>
            </a:r>
          </a:p>
          <a:p>
            <a:r>
              <a:rPr lang="en-US" smtClean="0"/>
              <a:t>I</a:t>
            </a:r>
            <a:r>
              <a:rPr lang="sr-Latn-RS" smtClean="0"/>
              <a:t>ndikatori?</a:t>
            </a:r>
          </a:p>
          <a:p>
            <a:endParaRPr lang="sr-Latn-RS" smtClean="0"/>
          </a:p>
          <a:p>
            <a:endParaRPr lang="sr-Latn-RS" smtClean="0"/>
          </a:p>
          <a:p>
            <a:endParaRPr lang="sr-Latn-RS" smtClean="0"/>
          </a:p>
          <a:p>
            <a:endParaRPr lang="sr-Latn-RS" smtClean="0"/>
          </a:p>
          <a:p>
            <a:endParaRPr lang="sr-Latn-RS" smtClean="0"/>
          </a:p>
          <a:p>
            <a:endParaRPr lang="sr-Latn-RS" smtClean="0"/>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US" smtClean="0"/>
              <a:t>P</a:t>
            </a:r>
            <a:r>
              <a:rPr lang="sr-Latn-RS" smtClean="0"/>
              <a:t>rojekcija</a:t>
            </a:r>
            <a:br>
              <a:rPr lang="sr-Latn-RS" smtClean="0"/>
            </a:br>
            <a:endParaRPr lang="en-US"/>
          </a:p>
        </p:txBody>
      </p:sp>
      <p:sp>
        <p:nvSpPr>
          <p:cNvPr id="3" name="Content Placeholder 2"/>
          <p:cNvSpPr>
            <a:spLocks noGrp="1"/>
          </p:cNvSpPr>
          <p:nvPr>
            <p:ph idx="1"/>
          </p:nvPr>
        </p:nvSpPr>
        <p:spPr>
          <a:xfrm>
            <a:off x="457200" y="838200"/>
            <a:ext cx="8229600" cy="5287963"/>
          </a:xfrm>
        </p:spPr>
        <p:txBody>
          <a:bodyPr>
            <a:normAutofit fontScale="92500" lnSpcReduction="20000"/>
          </a:bodyPr>
          <a:lstStyle/>
          <a:p>
            <a:r>
              <a:rPr lang="sr-Latn-RS" smtClean="0"/>
              <a:t>M</a:t>
            </a:r>
            <a:r>
              <a:rPr lang="en-US" smtClean="0"/>
              <a:t>ehanizam odbrane koji podrazumeva da pojedinac sopstvene nepijatne</a:t>
            </a:r>
            <a:r>
              <a:rPr lang="sr-Latn-RS" smtClean="0"/>
              <a:t>/</a:t>
            </a:r>
            <a:r>
              <a:rPr lang="en-US" smtClean="0"/>
              <a:t>nedopustive sadržaje pripisuje nekoj drugoj osobi, pri čemu ostaje nesvestan ovog manevra</a:t>
            </a:r>
            <a:endParaRPr lang="sr-Latn-RS" smtClean="0"/>
          </a:p>
          <a:p>
            <a:r>
              <a:rPr lang="sr-Latn-RS" smtClean="0"/>
              <a:t>Tako, </a:t>
            </a:r>
            <a:r>
              <a:rPr lang="en-US" smtClean="0"/>
              <a:t>vlastiti atributi postaju deo nekog drugog</a:t>
            </a:r>
            <a:endParaRPr lang="sr-Latn-RS" smtClean="0"/>
          </a:p>
          <a:p>
            <a:r>
              <a:rPr lang="sr-Latn-RS" smtClean="0"/>
              <a:t>J</a:t>
            </a:r>
            <a:r>
              <a:rPr lang="en-US" smtClean="0"/>
              <a:t>avlja </a:t>
            </a:r>
            <a:r>
              <a:rPr lang="sr-Latn-RS" smtClean="0"/>
              <a:t>se </a:t>
            </a:r>
            <a:r>
              <a:rPr lang="en-US" smtClean="0"/>
              <a:t>rano u razvoju i obezbeđuje vladavinu principa zadovoljstva</a:t>
            </a:r>
            <a:endParaRPr lang="sr-Latn-RS" smtClean="0"/>
          </a:p>
          <a:p>
            <a:r>
              <a:rPr lang="en-US" smtClean="0"/>
              <a:t>Sve što doprinosi </a:t>
            </a:r>
            <a:r>
              <a:rPr lang="sr-Latn-RS" smtClean="0"/>
              <a:t>održanju</a:t>
            </a:r>
            <a:r>
              <a:rPr lang="en-US" smtClean="0"/>
              <a:t> zadovoljstva se održava</a:t>
            </a:r>
            <a:r>
              <a:rPr lang="sr-Latn-RS" smtClean="0"/>
              <a:t>, a </a:t>
            </a:r>
            <a:r>
              <a:rPr lang="en-US" smtClean="0"/>
              <a:t>sopstvena negativna</a:t>
            </a:r>
            <a:r>
              <a:rPr lang="sr-Latn-RS" smtClean="0"/>
              <a:t>/</a:t>
            </a:r>
            <a:r>
              <a:rPr lang="en-US" smtClean="0"/>
              <a:t>neprihvatljiva stanja i osećanja se “izbacuju” napolje, </a:t>
            </a:r>
            <a:r>
              <a:rPr lang="sr-Latn-RS" smtClean="0"/>
              <a:t>dolazi do </a:t>
            </a:r>
            <a:r>
              <a:rPr lang="en-US" smtClean="0"/>
              <a:t>nesvesne evakuacije negativnih afekata u drugog</a:t>
            </a:r>
            <a:endParaRPr lang="sr-Latn-RS" smtClean="0"/>
          </a:p>
          <a:p>
            <a:r>
              <a:rPr lang="sr-Latn-RS" smtClean="0"/>
              <a:t>“nisam ja ljubomoran, već ti”</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9747</TotalTime>
  <Words>1293</Words>
  <Application>Microsoft Office PowerPoint</Application>
  <PresentationFormat>On-screen Show (4:3)</PresentationFormat>
  <Paragraphs>94</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Mehanizmi odbrane u psihologiji ometenost</vt:lpstr>
      <vt:lpstr>Slide 2</vt:lpstr>
      <vt:lpstr>Slide 3</vt:lpstr>
      <vt:lpstr>Slide 4</vt:lpstr>
      <vt:lpstr>Slide 5</vt:lpstr>
      <vt:lpstr>Mehanizmi odbrane u psihologiji ometenosti</vt:lpstr>
      <vt:lpstr>Poricanje/negacija</vt:lpstr>
      <vt:lpstr>Slide 8</vt:lpstr>
      <vt:lpstr>Projekcija </vt:lpstr>
      <vt:lpstr>Projekcija u objašnjenju predrasuda</vt:lpstr>
      <vt:lpstr>Potiskivanje</vt:lpstr>
      <vt:lpstr>Regresija</vt:lpstr>
      <vt:lpstr>Slide 13</vt:lpstr>
      <vt:lpstr>Reaktivna formacija</vt:lpstr>
      <vt:lpstr>Slide 15</vt:lpstr>
      <vt:lpstr>Slide 16</vt:lpstr>
      <vt:lpstr>Slide 17</vt:lpstr>
      <vt:lpstr>Kakvi su, po kvalitetu, m.o. kod...?</vt:lpstr>
      <vt:lpstr>Slide 19</vt:lpstr>
      <vt:lpstr>Slide 20</vt:lpstr>
      <vt:lpstr>Slide 21</vt:lpstr>
      <vt:lpstr>Značaj za praksu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Mehanizmi odbrane u psihologiji ometenost</dc:title>
  <dc:creator>Fasper</dc:creator>
  <cp:lastModifiedBy>Fasper</cp:lastModifiedBy>
  <cp:revision>53</cp:revision>
  <dcterms:created xsi:type="dcterms:W3CDTF">2020-03-01T18:57:50Z</dcterms:created>
  <dcterms:modified xsi:type="dcterms:W3CDTF">2020-03-12T11:15:54Z</dcterms:modified>
</cp:coreProperties>
</file>